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3" r:id="rId1"/>
    <p:sldMasterId id="2147483704" r:id="rId2"/>
    <p:sldMasterId id="2147483705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056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908" y="108"/>
      </p:cViewPr>
      <p:guideLst>
        <p:guide orient="horz" pos="2352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slideMaster" Target="slideMasters/slideMaster2.xml"  /><Relationship Id="rId20" Type="http://schemas.openxmlformats.org/officeDocument/2006/relationships/slide" Target="slides/slide17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Master" Target="slideMasters/slideMaster3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7.jpe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8.jpeg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9.jpe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10.jpeg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3.xml"  /><Relationship Id="rId2" Type="http://schemas.openxmlformats.org/officeDocument/2006/relationships/image" Target="../media/image11.jpeg"  /></Relationships>
</file>

<file path=ppt/slideLayouts/_rels/slideLayout2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3.xml"  /></Relationships>
</file>

<file path=ppt/slideLayouts/_rels/slideLayout2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3.xml"  /></Relationships>
</file>

<file path=ppt/slideLayouts/_rels/slideLayout2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3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3.jpe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4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5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6.jpe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8116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348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3CD10489-647D-4424-92F3-2E31185A69B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27514" y="0"/>
            <a:ext cx="7964489" cy="6858000"/>
          </a:xfrm>
          <a:custGeom>
            <a:avLst/>
            <a:gdLst>
              <a:gd name="connsiteX0" fmla="*/ 7895557 w 7964489"/>
              <a:gd name="connsiteY0" fmla="*/ 1035541 h 6858000"/>
              <a:gd name="connsiteX1" fmla="*/ 6561027 w 7964489"/>
              <a:gd name="connsiteY1" fmla="*/ 6858000 h 6858000"/>
              <a:gd name="connsiteX2" fmla="*/ 3421268 w 7964489"/>
              <a:gd name="connsiteY2" fmla="*/ 6858000 h 6858000"/>
              <a:gd name="connsiteX3" fmla="*/ 4816845 w 7964489"/>
              <a:gd name="connsiteY3" fmla="*/ 380744 h 6858000"/>
              <a:gd name="connsiteX4" fmla="*/ 3224260 w 7964489"/>
              <a:gd name="connsiteY4" fmla="*/ 6858000 h 6858000"/>
              <a:gd name="connsiteX5" fmla="*/ 0 w 7964489"/>
              <a:gd name="connsiteY5" fmla="*/ 6858000 h 6858000"/>
              <a:gd name="connsiteX6" fmla="*/ 5167647 w 7964489"/>
              <a:gd name="connsiteY6" fmla="*/ 0 h 6858000"/>
              <a:gd name="connsiteX7" fmla="*/ 7964489 w 7964489"/>
              <a:gd name="connsiteY7" fmla="*/ 0 h 6858000"/>
              <a:gd name="connsiteX8" fmla="*/ 7964489 w 7964489"/>
              <a:gd name="connsiteY8" fmla="*/ 581734 h 6858000"/>
              <a:gd name="connsiteX9" fmla="*/ 3748483 w 7964489"/>
              <a:gd name="connsiteY9" fmla="*/ 5982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64489" h="6858000">
                <a:moveTo>
                  <a:pt x="7895557" y="1035541"/>
                </a:moveTo>
                <a:lnTo>
                  <a:pt x="6561027" y="6858000"/>
                </a:lnTo>
                <a:lnTo>
                  <a:pt x="3421268" y="6858000"/>
                </a:lnTo>
                <a:close/>
                <a:moveTo>
                  <a:pt x="4816845" y="380744"/>
                </a:moveTo>
                <a:lnTo>
                  <a:pt x="3224260" y="6858000"/>
                </a:lnTo>
                <a:lnTo>
                  <a:pt x="0" y="6858000"/>
                </a:lnTo>
                <a:close/>
                <a:moveTo>
                  <a:pt x="5167647" y="0"/>
                </a:moveTo>
                <a:lnTo>
                  <a:pt x="7964489" y="0"/>
                </a:lnTo>
                <a:lnTo>
                  <a:pt x="7964489" y="581734"/>
                </a:lnTo>
                <a:lnTo>
                  <a:pt x="3748483" y="598267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03392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17_Contents slide layout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 rot="0"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/>
            <p:cNvCxnSpPr/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1_Image slide layout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/>
              <a:t>BASIC LAYOUT</a:t>
            </a:r>
            <a:endParaRPr lang="en-US" altLang="ko-KR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en-US" altLang="ko-KR"/>
              <a:t>Your Picture Here And Send To Back </a:t>
            </a:r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Contents slide layout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/>
              <a:t>BASIC LAYOUT</a:t>
            </a:r>
            <a:endParaRPr lang="en-US" altLang="ko-KR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theme" Target="../theme/theme1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10" Type="http://schemas.openxmlformats.org/officeDocument/2006/relationships/slideLayout" Target="../slideLayouts/slideLayout12.xml"  /><Relationship Id="rId11" Type="http://schemas.openxmlformats.org/officeDocument/2006/relationships/slideLayout" Target="../slideLayouts/slideLayout13.xml"  /><Relationship Id="rId12" Type="http://schemas.openxmlformats.org/officeDocument/2006/relationships/slideLayout" Target="../slideLayouts/slideLayout14.xml"  /><Relationship Id="rId13" Type="http://schemas.openxmlformats.org/officeDocument/2006/relationships/slideLayout" Target="../slideLayouts/slideLayout15.xml"  /><Relationship Id="rId14" Type="http://schemas.openxmlformats.org/officeDocument/2006/relationships/slideLayout" Target="../slideLayouts/slideLayout16.xml"  /><Relationship Id="rId15" Type="http://schemas.openxmlformats.org/officeDocument/2006/relationships/slideLayout" Target="../slideLayouts/slideLayout17.xml"  /><Relationship Id="rId16" Type="http://schemas.openxmlformats.org/officeDocument/2006/relationships/slideLayout" Target="../slideLayouts/slideLayout18.xml"  /><Relationship Id="rId17" Type="http://schemas.openxmlformats.org/officeDocument/2006/relationships/slideLayout" Target="../slideLayouts/slideLayout19.xml"  /><Relationship Id="rId18" Type="http://schemas.openxmlformats.org/officeDocument/2006/relationships/slideLayout" Target="../slideLayouts/slideLayout20.xml"  /><Relationship Id="rId19" Type="http://schemas.openxmlformats.org/officeDocument/2006/relationships/slideLayout" Target="../slideLayouts/slideLayout21.xml"  /><Relationship Id="rId2" Type="http://schemas.openxmlformats.org/officeDocument/2006/relationships/slideLayout" Target="../slideLayouts/slideLayout4.xml"  /><Relationship Id="rId20" Type="http://schemas.openxmlformats.org/officeDocument/2006/relationships/slideLayout" Target="../slideLayouts/slideLayout22.xml"  /><Relationship Id="rId21" Type="http://schemas.openxmlformats.org/officeDocument/2006/relationships/theme" Target="../theme/theme2.xml"  /><Relationship Id="rId3" Type="http://schemas.openxmlformats.org/officeDocument/2006/relationships/slideLayout" Target="../slideLayouts/slideLayout5.xml"  /><Relationship Id="rId4" Type="http://schemas.openxmlformats.org/officeDocument/2006/relationships/slideLayout" Target="../slideLayouts/slideLayout6.xml"  /><Relationship Id="rId5" Type="http://schemas.openxmlformats.org/officeDocument/2006/relationships/slideLayout" Target="../slideLayouts/slideLayout7.xml"  /><Relationship Id="rId6" Type="http://schemas.openxmlformats.org/officeDocument/2006/relationships/slideLayout" Target="../slideLayouts/slideLayout8.xml"  /><Relationship Id="rId7" Type="http://schemas.openxmlformats.org/officeDocument/2006/relationships/slideLayout" Target="../slideLayouts/slideLayout9.xml"  /><Relationship Id="rId8" Type="http://schemas.openxmlformats.org/officeDocument/2006/relationships/slideLayout" Target="../slideLayouts/slideLayout10.xml"  /><Relationship Id="rId9" Type="http://schemas.openxmlformats.org/officeDocument/2006/relationships/slideLayout" Target="../slideLayouts/slideLayout11.xml"  /></Relationships>
</file>

<file path=ppt/slideMasters/_rels/slideMaster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3.xml"  /><Relationship Id="rId2" Type="http://schemas.openxmlformats.org/officeDocument/2006/relationships/slideLayout" Target="../slideLayouts/slideLayout24.xml"  /><Relationship Id="rId3" Type="http://schemas.openxmlformats.org/officeDocument/2006/relationships/slideLayout" Target="../slideLayouts/slideLayout25.xml"  /><Relationship Id="rId4" Type="http://schemas.openxmlformats.org/officeDocument/2006/relationships/slideLayout" Target="../slideLayouts/slideLayout26.xml"  /><Relationship Id="rId5" Type="http://schemas.openxmlformats.org/officeDocument/2006/relationships/theme" Target="../theme/theme3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79" r:id="rId13"/>
    <p:sldLayoutId id="2147483681" r:id="rId14"/>
    <p:sldLayoutId id="2147483680" r:id="rId15"/>
    <p:sldLayoutId id="2147483678" r:id="rId16"/>
    <p:sldLayoutId id="2147483682" r:id="rId17"/>
    <p:sldLayoutId id="2147483683" r:id="rId18"/>
    <p:sldLayoutId id="2147483660" r:id="rId19"/>
    <p:sldLayoutId id="214748365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preserve="1">
  <p:cSld name="Section Break Slide Mast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</p:sldLayoutIdLst>
  <p:transition xmlns:mc="http://schemas.openxmlformats.org/markup-compatibility/2006" xmlns:hp="http://schemas.haansoft.com/office/presentation/8.0" mc:Ignorable="hp" hp:hslDur="50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hyperlink" Target="http://www.free-powerpoint-templates-design.com/" TargetMode="External"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Relationship Id="rId2" Type="http://schemas.openxmlformats.org/officeDocument/2006/relationships/image" Target="../media/image20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Relationship Id="rId2" Type="http://schemas.openxmlformats.org/officeDocument/2006/relationships/image" Target="../media/image12.png"  /><Relationship Id="rId3" Type="http://schemas.openxmlformats.org/officeDocument/2006/relationships/image" Target="../media/image1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4.xml"  /><Relationship Id="rId2" Type="http://schemas.openxmlformats.org/officeDocument/2006/relationships/image" Target="../media/image14.png"  /><Relationship Id="rId3" Type="http://schemas.openxmlformats.org/officeDocument/2006/relationships/image" Target="../media/image1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5.xml"  /><Relationship Id="rId2" Type="http://schemas.openxmlformats.org/officeDocument/2006/relationships/image" Target="../media/image1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5.xml"  /><Relationship Id="rId2" Type="http://schemas.openxmlformats.org/officeDocument/2006/relationships/image" Target="../media/image17.gif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6.xml"  /><Relationship Id="rId2" Type="http://schemas.openxmlformats.org/officeDocument/2006/relationships/image" Target="../media/image1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3.xml"  /><Relationship Id="rId2" Type="http://schemas.openxmlformats.org/officeDocument/2006/relationships/image" Target="../media/image1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rot="0"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/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700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200"/>
            </a:p>
          </p:txBody>
        </p:sp>
      </p:grpSp>
      <p:sp>
        <p:nvSpPr>
          <p:cNvPr id="17" name="TextBox 16">
            <a:hlinkClick r:id="rId2"/>
          </p:cNvPr>
          <p:cNvSpPr txBox="1"/>
          <p:nvPr/>
        </p:nvSpPr>
        <p:spPr>
          <a:xfrm>
            <a:off x="6741941" y="6467568"/>
            <a:ext cx="516961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000">
                <a:solidFill>
                  <a:schemeClr val="bg1"/>
                </a:solidFill>
                <a:cs typeface="Arial"/>
                <a:hlinkClick r:id="rId2"/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903112" y="4373880"/>
            <a:ext cx="5008441" cy="91059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>
              <a:defRPr/>
            </a:pPr>
            <a:r>
              <a:rPr lang="en-US" altLang="ko-KR" sz="5400">
                <a:solidFill>
                  <a:schemeClr val="bg1"/>
                </a:solidFill>
                <a:latin typeface="Arial Black"/>
              </a:rPr>
              <a:t>6</a:t>
            </a:r>
            <a:r>
              <a:rPr lang="ko-KR" altLang="en-US" sz="5400">
                <a:solidFill>
                  <a:schemeClr val="bg1"/>
                </a:solidFill>
                <a:latin typeface="Arial Black"/>
              </a:rPr>
              <a:t>조 </a:t>
            </a:r>
            <a:endParaRPr lang="ko-KR" altLang="en-US" sz="5400">
              <a:solidFill>
                <a:schemeClr val="bg1"/>
              </a:solidFill>
              <a:latin typeface="Arial Black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03174" y="5440680"/>
            <a:ext cx="5008380" cy="94869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>
              <a:defRPr/>
            </a:pPr>
            <a:r>
              <a:rPr lang="ko-KR" altLang="en-US" sz="1867">
                <a:solidFill>
                  <a:schemeClr val="bg1"/>
                </a:solidFill>
                <a:cs typeface="Arial"/>
              </a:rPr>
              <a:t>이종찬</a:t>
            </a:r>
            <a:endParaRPr lang="ko-KR" altLang="en-US" sz="1867">
              <a:solidFill>
                <a:schemeClr val="bg1"/>
              </a:solidFill>
              <a:cs typeface="Arial"/>
            </a:endParaRPr>
          </a:p>
          <a:p>
            <a:pPr algn="r">
              <a:defRPr/>
            </a:pPr>
            <a:r>
              <a:rPr lang="ko-KR" altLang="en-US" sz="1867">
                <a:solidFill>
                  <a:schemeClr val="bg1"/>
                </a:solidFill>
                <a:cs typeface="Arial"/>
              </a:rPr>
              <a:t> </a:t>
            </a:r>
            <a:r>
              <a:rPr lang="en-US" altLang="ko-KR" sz="1867">
                <a:solidFill>
                  <a:schemeClr val="bg1"/>
                </a:solidFill>
                <a:cs typeface="Arial"/>
              </a:rPr>
              <a:t>8115616</a:t>
            </a:r>
            <a:r>
              <a:rPr lang="ko-KR" altLang="en-US" sz="1867">
                <a:solidFill>
                  <a:schemeClr val="bg1"/>
                </a:solidFill>
                <a:cs typeface="Arial"/>
              </a:rPr>
              <a:t> 정연수</a:t>
            </a:r>
            <a:endParaRPr lang="ko-KR" altLang="en-US" sz="1867">
              <a:solidFill>
                <a:schemeClr val="bg1"/>
              </a:solidFill>
              <a:cs typeface="Arial"/>
            </a:endParaRPr>
          </a:p>
          <a:p>
            <a:pPr algn="r">
              <a:defRPr/>
            </a:pPr>
            <a:r>
              <a:rPr lang="en-US" altLang="ko-KR" sz="1867">
                <a:solidFill>
                  <a:schemeClr val="bg1"/>
                </a:solidFill>
                <a:cs typeface="Arial"/>
              </a:rPr>
              <a:t>8115631</a:t>
            </a:r>
            <a:r>
              <a:rPr lang="ko-KR" altLang="en-US" sz="1867">
                <a:solidFill>
                  <a:schemeClr val="bg1"/>
                </a:solidFill>
                <a:cs typeface="Arial"/>
              </a:rPr>
              <a:t> 최건우</a:t>
            </a:r>
            <a:endParaRPr lang="ko-KR" altLang="en-US" sz="1867">
              <a:solidFill>
                <a:schemeClr val="bg1"/>
              </a:solidFill>
              <a:cs typeface="Arial"/>
            </a:endParaRPr>
          </a:p>
        </p:txBody>
      </p:sp>
      <p:grpSp>
        <p:nvGrpSpPr>
          <p:cNvPr id="15" name="Group 14"/>
          <p:cNvGrpSpPr/>
          <p:nvPr/>
        </p:nvGrpSpPr>
        <p:grpSpPr>
          <a:xfrm rot="0">
            <a:off x="10226955" y="379582"/>
            <a:ext cx="1684599" cy="413563"/>
            <a:chOff x="864753" y="5755727"/>
            <a:chExt cx="1544830" cy="413563"/>
          </a:xfrm>
        </p:grpSpPr>
        <p:sp>
          <p:nvSpPr>
            <p:cNvPr id="16" name="Rounded Rectangle 7"/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700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2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Program Code</a:t>
            </a:r>
            <a:endPara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<a:solidFill>
                <a:srgbClr val="262626"/>
              </a:solidFill>
              <a:latin typeface="MV Boli"/>
            </a:endParaRPr>
          </a:p>
        </p:txBody>
      </p:sp>
      <p:sp>
        <p:nvSpPr>
          <p:cNvPr id="5" name=""/>
          <p:cNvSpPr txBox="1"/>
          <p:nvPr/>
        </p:nvSpPr>
        <p:spPr>
          <a:xfrm>
            <a:off x="1107401" y="1899226"/>
            <a:ext cx="5166590" cy="393769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b="1">
                <a:solidFill>
                  <a:srgbClr val="0000ff"/>
                </a:solidFill>
              </a:rPr>
              <a:t>import</a:t>
            </a:r>
            <a:r>
              <a:rPr lang="en-US" altLang="ko-KR" b="1"/>
              <a:t> cv2, pafy</a:t>
            </a: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0000ff"/>
                </a:solidFill>
              </a:rPr>
              <a:t>import</a:t>
            </a:r>
            <a:r>
              <a:rPr lang="en-US" altLang="ko-KR" b="1"/>
              <a:t> imutils</a:t>
            </a: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0000ff"/>
                </a:solidFill>
              </a:rPr>
              <a:t>import</a:t>
            </a:r>
            <a:r>
              <a:rPr lang="en-US" altLang="ko-KR" b="1"/>
              <a:t> numpy </a:t>
            </a:r>
            <a:r>
              <a:rPr lang="en-US" altLang="ko-KR" b="1">
                <a:solidFill>
                  <a:srgbClr val="0000ff"/>
                </a:solidFill>
              </a:rPr>
              <a:t>as</a:t>
            </a:r>
            <a:r>
              <a:rPr lang="en-US" altLang="ko-KR" b="1"/>
              <a:t> np</a:t>
            </a: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0000ff"/>
                </a:solidFill>
              </a:rPr>
              <a:t>import</a:t>
            </a:r>
            <a:r>
              <a:rPr lang="en-US" altLang="ko-KR" b="1"/>
              <a:t> tkinter </a:t>
            </a:r>
            <a:r>
              <a:rPr lang="en-US" altLang="ko-KR" b="1">
                <a:solidFill>
                  <a:srgbClr val="0000ff"/>
                </a:solidFill>
              </a:rPr>
              <a:t>as</a:t>
            </a:r>
            <a:r>
              <a:rPr lang="en-US" altLang="ko-KR" b="1"/>
              <a:t> tk # Tkinter</a:t>
            </a: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0000ff"/>
                </a:solidFill>
              </a:rPr>
              <a:t>from</a:t>
            </a:r>
            <a:r>
              <a:rPr lang="en-US" altLang="ko-KR" b="1"/>
              <a:t> PIL </a:t>
            </a:r>
            <a:r>
              <a:rPr lang="en-US" altLang="ko-KR" b="1">
                <a:solidFill>
                  <a:srgbClr val="0000ff"/>
                </a:solidFill>
              </a:rPr>
              <a:t>import</a:t>
            </a:r>
            <a:r>
              <a:rPr lang="en-US" altLang="ko-KR" b="1"/>
              <a:t> ImageTk, Image # Pillow</a:t>
            </a:r>
            <a:endParaRPr lang="en-US" altLang="ko-KR" b="1"/>
          </a:p>
          <a:p>
            <a:pPr>
              <a:defRPr/>
            </a:pP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008000"/>
                </a:solidFill>
              </a:rPr>
              <a:t>class</a:t>
            </a:r>
            <a:r>
              <a:rPr lang="en-US" altLang="ko-KR" b="1"/>
              <a:t> Tk_Video: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	</a:t>
            </a:r>
            <a:r>
              <a:rPr lang="en-US" altLang="ko-KR" b="1">
                <a:solidFill>
                  <a:srgbClr val="ff6600"/>
                </a:solidFill>
              </a:rPr>
              <a:t>def</a:t>
            </a:r>
            <a:r>
              <a:rPr lang="en-US" altLang="ko-KR" b="1"/>
              <a:t> __init__(self):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	</a:t>
            </a:r>
            <a:r>
              <a:rPr lang="en-US" altLang="ko-KR" b="1">
                <a:solidFill>
                  <a:srgbClr val="ff6600"/>
                </a:solidFill>
              </a:rPr>
              <a:t>def</a:t>
            </a:r>
            <a:r>
              <a:rPr lang="en-US" altLang="ko-KR" b="1"/>
              <a:t> video_open(self):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	</a:t>
            </a:r>
            <a:r>
              <a:rPr lang="en-US" altLang="ko-KR" b="1">
                <a:solidFill>
                  <a:srgbClr val="ff6600"/>
                </a:solidFill>
              </a:rPr>
              <a:t>def</a:t>
            </a:r>
            <a:r>
              <a:rPr lang="en-US" altLang="ko-KR" b="1"/>
              <a:t> video_play(self):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	</a:t>
            </a:r>
            <a:r>
              <a:rPr lang="en-US" altLang="ko-KR" b="1">
                <a:solidFill>
                  <a:srgbClr val="ff6600"/>
                </a:solidFill>
              </a:rPr>
              <a:t>def</a:t>
            </a:r>
            <a:r>
              <a:rPr lang="en-US" altLang="ko-KR" b="1"/>
              <a:t> end_program(self):</a:t>
            </a:r>
            <a:endParaRPr lang="en-US" altLang="ko-KR" b="1"/>
          </a:p>
          <a:p>
            <a:pPr>
              <a:defRPr/>
            </a:pPr>
            <a:endParaRPr lang="en-US" altLang="ko-KR" b="1"/>
          </a:p>
          <a:p>
            <a:pPr>
              <a:defRPr/>
            </a:pPr>
            <a:r>
              <a:rPr lang="en-US" altLang="ko-KR" b="1">
                <a:solidFill>
                  <a:srgbClr val="b900b9"/>
                </a:solidFill>
              </a:rPr>
              <a:t>if</a:t>
            </a:r>
            <a:r>
              <a:rPr lang="en-US" altLang="ko-KR" b="1"/>
              <a:t> __name__ == </a:t>
            </a:r>
            <a:r>
              <a:rPr lang="en-US" altLang="ko-KR" b="1">
                <a:solidFill>
                  <a:srgbClr val="008000"/>
                </a:solidFill>
              </a:rPr>
              <a:t>"__main__"</a:t>
            </a:r>
            <a:r>
              <a:rPr lang="en-US" altLang="ko-KR" b="1"/>
              <a:t>: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gui = Tk_Video()</a:t>
            </a:r>
            <a:endParaRPr lang="en-US" altLang="ko-K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algn="ctr"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class Tk_Video:</a:t>
            </a:r>
            <a:endParaRPr lang="en-US" altLang="ko-KR" sz="5400" b="1"/>
          </a:p>
        </p:txBody>
      </p:sp>
      <p:sp>
        <p:nvSpPr>
          <p:cNvPr id="4" name=""/>
          <p:cNvSpPr txBox="1"/>
          <p:nvPr/>
        </p:nvSpPr>
        <p:spPr>
          <a:xfrm>
            <a:off x="847629" y="1600970"/>
            <a:ext cx="10602578" cy="41978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b="1">
                <a:solidFill>
                  <a:srgbClr val="ff6600"/>
                </a:solidFill>
              </a:rPr>
              <a:t>def</a:t>
            </a:r>
            <a:r>
              <a:rPr lang="en-US" altLang="ko-KR" b="1"/>
              <a:t> __init__(self):</a:t>
            </a:r>
            <a:endParaRPr lang="en-US" altLang="ko-KR" b="1"/>
          </a:p>
          <a:p>
            <a:pPr>
              <a:defRPr/>
            </a:pPr>
            <a:endParaRPr lang="en-US" altLang="ko-KR" b="1"/>
          </a:p>
          <a:p>
            <a:pPr>
              <a:defRPr/>
            </a:pPr>
            <a:r>
              <a:rPr lang="en-US" altLang="ko-KR" b="1"/>
              <a:t>        self.win = tk.Tk() # 인스턴스 생성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self.win.title("Object Scan in Video Program") # 제목 표시줄 추가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self.win.geometry("1200x600+200+100") # 지오메트리: 너비x높이+x좌표+y좌표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self.win.resizable(True, True) # x축, y축 크기 조정 비활성화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self.win.option_add("*Font", "맑은고딕 15")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self.win.configure(bg="black")</a:t>
            </a:r>
            <a:endParaRPr lang="en-US" altLang="ko-KR" b="1"/>
          </a:p>
          <a:p>
            <a:pPr>
              <a:defRPr/>
            </a:pPr>
            <a:endParaRPr lang="en-US" altLang="ko-KR" b="1"/>
          </a:p>
          <a:p>
            <a:pPr>
              <a:defRPr/>
            </a:pPr>
            <a:r>
              <a:rPr lang="en-US" altLang="ko-KR" b="1"/>
              <a:t>        self.lbl2 = tk.Label(self.win, text="start")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self.lbl2.place(relx=0.82,rely=0.3)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self.lbl3 = tk.Label(self.win, text="percent")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self.lbl3.place(relx=0.82, rely=0.45)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self.weapon = tk.Label(self.win, text = '대응 무기체계')</a:t>
            </a:r>
            <a:endParaRPr lang="en-US" altLang="ko-KR" b="1"/>
          </a:p>
          <a:p>
            <a:pPr>
              <a:defRPr/>
            </a:pPr>
            <a:r>
              <a:rPr lang="en-US" altLang="ko-KR" b="1"/>
              <a:t>        self.weapon.place(relx=0.82, rely=0.6)</a:t>
            </a:r>
            <a:endParaRPr lang="en-US" altLang="ko-K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65760" y="403860"/>
            <a:ext cx="11460481" cy="6050280"/>
          </a:xfrm>
          <a:prstGeom prst="rect">
            <a:avLst/>
          </a:prstGeom>
        </p:spPr>
      </p:pic>
      <p:sp>
        <p:nvSpPr>
          <p:cNvPr id="4" name=""/>
          <p:cNvSpPr txBox="1"/>
          <p:nvPr/>
        </p:nvSpPr>
        <p:spPr>
          <a:xfrm>
            <a:off x="4850050" y="3079335"/>
            <a:ext cx="3107653" cy="7001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4000"/>
              <a:t>동영상 화면</a:t>
            </a:r>
            <a:endParaRPr lang="ko-KR" alt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"/>
          <p:cNvSpPr txBox="1"/>
          <p:nvPr/>
        </p:nvSpPr>
        <p:spPr>
          <a:xfrm>
            <a:off x="847629" y="1600970"/>
            <a:ext cx="10602578" cy="36549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6600"/>
                </a:solidFill>
                <a:latin typeface="Arial"/>
                <a:ea typeface="Arial Unicode MS"/>
                <a:cs typeface="Arial"/>
              </a:rPr>
              <a:t>def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video_open(self):        ###동영상 파일 불러오기 함수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url1 = 'https://www.youtube.com/watch?v=WrfLHAX82g4'  # 공지합동훈련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url2 = 'https://www.youtube.com/watch?v=cL-D2P0UMfU'  # 해군 관함식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url3 = 'https://www.youtube.com/watch?v=xVA8bqOIIfg' # shorts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url4 = 'https://www.youtube.com/watch?v=tMiXvno2Zw4'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video = pafy.new(url4)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best = video.getbest(preftype='mp4')  # 'webm','3gp'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self.cap = cv2.VideoCapture(best.url)  # 클래스 생성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self.video_play()  #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동영상 재생 및 판독 함수로 이동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self.win.mainloop()  # GUI 시작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4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class Tk_Video:</a:t>
            </a:r>
            <a:endParaRPr xmlns:mc="http://schemas.openxmlformats.org/markup-compatibility/2006" xmlns:hp="http://schemas.haansoft.com/office/presentation/8.0" kumimoji="0" lang="en-US" altLang="ko-KR" sz="54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"/>
          <p:cNvSpPr txBox="1"/>
          <p:nvPr/>
        </p:nvSpPr>
        <p:spPr>
          <a:xfrm>
            <a:off x="847629" y="1600969"/>
            <a:ext cx="10602578" cy="4474076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6600"/>
                </a:solidFill>
                <a:latin typeface="Arial"/>
                <a:ea typeface="Arial Unicode MS"/>
                <a:cs typeface="Arial"/>
              </a:rPr>
              <a:t>def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video_play(self):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ret, frame = self.cap.read()  # 두 개의 값을 반환하므로 두 변수 지정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if not ret:  # 새로운 프레임을 못받아 왔을 때 braek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    cap.release()  # 작업 완료 후 해제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    return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net = cv2.dnn.readNet('bvlc_googlenet.caffemodel', 'deploy.prototxt')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classNames = None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with open('classification_classes_ILSVRC2012.txt', 'rt') as f: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    classNames = f.read().rstrip('\n').split('\n')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inputBlob = cv2.dnn.blobFromImage(img, 1, (224, 224), (104, 117, 123))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net.setInput(inputBlob, 'data')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chemeClr val="dk1"/>
                </a:solidFill>
                <a:latin typeface="Arial"/>
                <a:ea typeface="Arial Unicode MS"/>
                <a:cs typeface="Arial"/>
              </a:rPr>
              <a:t>        prob = net.forward()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chemeClr val="dk1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5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class Tk_Video:</a:t>
            </a:r>
            <a:endParaRPr xmlns:mc="http://schemas.openxmlformats.org/markup-compatibility/2006" xmlns:hp="http://schemas.haansoft.com/office/presentation/8.0" kumimoji="0" lang="en-US" altLang="ko-KR" sz="54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class Tk_Video:</a:t>
            </a:r>
            <a:endParaRPr xmlns:mc="http://schemas.openxmlformats.org/markup-compatibility/2006" xmlns:hp="http://schemas.haansoft.com/office/presentation/8.0" kumimoji="0" lang="en-US" altLang="ko-KR" sz="54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4" name=""/>
          <p:cNvSpPr txBox="1"/>
          <p:nvPr/>
        </p:nvSpPr>
        <p:spPr>
          <a:xfrm>
            <a:off x="847629" y="1600969"/>
            <a:ext cx="10602578" cy="4474076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6600"/>
                </a:solidFill>
                <a:latin typeface="Arial"/>
                <a:ea typeface="Arial Unicode MS"/>
                <a:cs typeface="Arial"/>
              </a:rPr>
              <a:t>def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video_play(self):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    if (confidence * 100) &gt; 30: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if (str in air_target)==True: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    self.weapon.configure(text="air target : AAM")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elif (str in ground_target)==True: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    self.weapon.configure(text="ground target : ATGM")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elif (str in sea_target)==True: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    self.weapon.configure(text="sea target : ASM")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else: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    self.lbl3.configure(text="not target")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self.lbl2.configure(text = str)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self.lbl3.configure(text = percent)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else: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self.lbl2.configure(text = 'not sure')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self.lbl3.configure(text="undefined")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 self.weapon.configure(text='no target')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 noTextEdit="1"/>
          </p:cNvSpPr>
          <p:nvPr>
            <p:ph type="pic" sz="quarter" idx="41" hasCustomPrompt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Text Placeholder 1"/>
          <p:cNvSpPr>
            <a:spLocks noGrp="1"/>
          </p:cNvSpPr>
          <p:nvPr/>
        </p:nvSpPr>
        <p:spPr>
          <a:xfrm>
            <a:off x="309401" y="685872"/>
            <a:ext cx="11573197" cy="724247"/>
          </a:xfrm>
          <a:prstGeom prst="rect">
            <a:avLst/>
          </a:prstGeom>
        </p:spPr>
        <p:txBody>
          <a:bodyPr anchor="ctr"/>
          <a:p>
            <a: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MV Boli"/>
              </a:rPr>
              <a:t>class Tk_Video:</a:t>
            </a:r>
            <a:endParaRPr xmlns:mc="http://schemas.openxmlformats.org/markup-compatibility/2006" xmlns:hp="http://schemas.haansoft.com/office/presentation/8.0" kumimoji="0" lang="en-US" altLang="ko-KR" sz="54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4" name=""/>
          <p:cNvSpPr txBox="1"/>
          <p:nvPr/>
        </p:nvSpPr>
        <p:spPr>
          <a:xfrm>
            <a:off x="847629" y="1600968"/>
            <a:ext cx="10602578" cy="4474077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ff6600"/>
                </a:solidFill>
                <a:latin typeface="Arial"/>
                <a:ea typeface="Arial Unicode MS"/>
                <a:cs typeface="Arial"/>
              </a:rPr>
              <a:t>def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video_play(self):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   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frame = cv2.cvtColor(frame, cv2.COLOR_BGR2RGB)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frame = imutils.resize(frame, width=720, height=480)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img = Image.fromarray(frame)  # Image 객체로 변환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imgtk = ImageTk.PhotoImage(image=img)  # ImageTk 객체로 변환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self.lbl1.imgtk = imgtk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self.lbl1.configure(image=imgtk)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# 4ms 기다리고 다음 프레임으로 전환, Esc누르면 while 강제 종료</a:t>
            </a:r>
            <a:endPara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    self.lbl1.after(4, self.video_play)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if __name__ == "__main__":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Arial"/>
                <a:ea typeface="Arial Unicode MS"/>
                <a:cs typeface="Arial"/>
              </a:rPr>
              <a:t>    gui = Tk_Video()</a:t>
            </a:r>
            <a:endPara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Arial"/>
              <a:ea typeface="Arial Unicode MS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6106651" y="293611"/>
            <a:ext cx="5636534" cy="6270778"/>
          </a:xfrm>
          <a:prstGeom prst="roundRect">
            <a:avLst>
              <a:gd name="adj" fmla="val 1286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081344" y="2364515"/>
            <a:ext cx="4661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bg1"/>
                </a:solidFill>
                <a:cs typeface="Arial"/>
              </a:rPr>
              <a:t>Get a modern PowerPoint  Presentation that is beautifully designed. </a:t>
            </a:r>
            <a:r>
              <a:rPr lang="en-US" altLang="ko-KR" sz="1200">
                <a:solidFill>
                  <a:schemeClr val="bg1"/>
                </a:solidFill>
                <a:ea typeface="FZShuTi"/>
                <a:cs typeface="Arial"/>
              </a:rPr>
              <a:t>I hope and I believe that this Template will your Time.</a:t>
            </a:r>
            <a:endParaRPr lang="en-US" altLang="ko-KR" sz="1200">
              <a:solidFill>
                <a:schemeClr val="bg1"/>
              </a:solidFill>
              <a:cs typeface="Arial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6305942" y="1681595"/>
            <a:ext cx="5419664" cy="777510"/>
            <a:chOff x="6102442" y="1483456"/>
            <a:chExt cx="5419664" cy="777510"/>
          </a:xfrm>
        </p:grpSpPr>
        <p:sp>
          <p:nvSpPr>
            <p:cNvPr id="5" name="TextBox 4"/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lvl="0">
                <a:defRPr/>
              </a:pPr>
              <a:r>
                <a:rPr lang="en-US" altLang="ko-KR" sz="2700" b="1">
                  <a:solidFill>
                    <a:schemeClr val="bg1"/>
                  </a:solidFill>
                  <a:cs typeface="Arial"/>
                </a:rPr>
                <a:t>Contents</a:t>
              </a:r>
              <a:endParaRPr lang="ko-KR" altLang="en-US" sz="27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4400" b="1">
                  <a:solidFill>
                    <a:schemeClr val="bg1"/>
                  </a:solidFill>
                  <a:cs typeface="Arial"/>
                </a:rPr>
                <a:t>01</a:t>
              </a:r>
              <a:endParaRPr lang="ko-KR" altLang="en-US" sz="4400" b="1">
                <a:solidFill>
                  <a:schemeClr val="bg1"/>
                </a:solidFill>
                <a:cs typeface="Arial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081344" y="3503507"/>
            <a:ext cx="4661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bg1"/>
                </a:solidFill>
                <a:cs typeface="Arial"/>
              </a:rPr>
              <a:t>Get a modern PowerPoint  Presentation that is beautifully designed. </a:t>
            </a:r>
            <a:r>
              <a:rPr lang="en-US" altLang="ko-KR" sz="1200">
                <a:solidFill>
                  <a:schemeClr val="bg1"/>
                </a:solidFill>
                <a:ea typeface="FZShuTi"/>
                <a:cs typeface="Arial"/>
              </a:rPr>
              <a:t>I hope and I believe that this Template will your Time.</a:t>
            </a:r>
            <a:endParaRPr lang="en-US" altLang="ko-KR" sz="1200">
              <a:solidFill>
                <a:schemeClr val="bg1"/>
              </a:solidFill>
              <a:cs typeface="Arial"/>
            </a:endParaRPr>
          </a:p>
        </p:txBody>
      </p:sp>
      <p:grpSp>
        <p:nvGrpSpPr>
          <p:cNvPr id="8" name="Group 7"/>
          <p:cNvGrpSpPr/>
          <p:nvPr/>
        </p:nvGrpSpPr>
        <p:grpSpPr>
          <a:xfrm rot="0">
            <a:off x="6305942" y="2820587"/>
            <a:ext cx="5419664" cy="777510"/>
            <a:chOff x="6102442" y="1483456"/>
            <a:chExt cx="5419664" cy="777510"/>
          </a:xfrm>
        </p:grpSpPr>
        <p:sp>
          <p:nvSpPr>
            <p:cNvPr id="9" name="TextBox 8"/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lvl="0">
                <a:defRPr/>
              </a:pPr>
              <a:r>
                <a:rPr lang="en-US" altLang="ko-KR" sz="2700" b="1">
                  <a:solidFill>
                    <a:schemeClr val="bg1"/>
                  </a:solidFill>
                  <a:cs typeface="Arial"/>
                </a:rPr>
                <a:t>Contents</a:t>
              </a:r>
              <a:endParaRPr lang="ko-KR" altLang="en-US" sz="27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4400" b="1">
                  <a:solidFill>
                    <a:schemeClr val="bg1"/>
                  </a:solidFill>
                  <a:cs typeface="Arial"/>
                </a:rPr>
                <a:t>02</a:t>
              </a:r>
              <a:endParaRPr lang="ko-KR" altLang="en-US" sz="4400" b="1">
                <a:solidFill>
                  <a:schemeClr val="bg1"/>
                </a:solidFill>
                <a:cs typeface="Arial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7081344" y="4642499"/>
            <a:ext cx="4661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bg1"/>
                </a:solidFill>
                <a:cs typeface="Arial"/>
              </a:rPr>
              <a:t>Get a modern PowerPoint  Presentation that is beautifully designed. </a:t>
            </a:r>
            <a:r>
              <a:rPr lang="en-US" altLang="ko-KR" sz="1200">
                <a:solidFill>
                  <a:schemeClr val="bg1"/>
                </a:solidFill>
                <a:ea typeface="FZShuTi"/>
                <a:cs typeface="Arial"/>
              </a:rPr>
              <a:t>I hope and I believe that this Template will your Time.</a:t>
            </a:r>
            <a:endParaRPr lang="en-US" altLang="ko-KR" sz="1200">
              <a:solidFill>
                <a:schemeClr val="bg1"/>
              </a:solidFill>
              <a:cs typeface="Arial"/>
            </a:endParaRPr>
          </a:p>
        </p:txBody>
      </p:sp>
      <p:grpSp>
        <p:nvGrpSpPr>
          <p:cNvPr id="12" name="Group 11"/>
          <p:cNvGrpSpPr/>
          <p:nvPr/>
        </p:nvGrpSpPr>
        <p:grpSpPr>
          <a:xfrm rot="0">
            <a:off x="6305942" y="3959579"/>
            <a:ext cx="5419664" cy="777510"/>
            <a:chOff x="6102442" y="1483456"/>
            <a:chExt cx="5419664" cy="777510"/>
          </a:xfrm>
        </p:grpSpPr>
        <p:sp>
          <p:nvSpPr>
            <p:cNvPr id="13" name="TextBox 12"/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lvl="0">
                <a:defRPr/>
              </a:pPr>
              <a:r>
                <a:rPr lang="en-US" altLang="ko-KR" sz="2700" b="1">
                  <a:solidFill>
                    <a:schemeClr val="bg1"/>
                  </a:solidFill>
                  <a:cs typeface="Arial"/>
                </a:rPr>
                <a:t>Contents</a:t>
              </a:r>
              <a:endParaRPr lang="ko-KR" altLang="en-US" sz="27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4400" b="1">
                  <a:solidFill>
                    <a:schemeClr val="bg1"/>
                  </a:solidFill>
                  <a:cs typeface="Arial"/>
                </a:rPr>
                <a:t>03</a:t>
              </a:r>
              <a:endParaRPr lang="ko-KR" altLang="en-US" sz="4400" b="1">
                <a:solidFill>
                  <a:schemeClr val="bg1"/>
                </a:solidFill>
                <a:cs typeface="Arial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7081344" y="5781491"/>
            <a:ext cx="4661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bg1"/>
                </a:solidFill>
                <a:cs typeface="Arial"/>
              </a:rPr>
              <a:t>Get a modern PowerPoint  Presentation that is beautifully designed. </a:t>
            </a:r>
            <a:r>
              <a:rPr lang="en-US" altLang="ko-KR" sz="1200">
                <a:solidFill>
                  <a:schemeClr val="bg1"/>
                </a:solidFill>
                <a:ea typeface="FZShuTi"/>
                <a:cs typeface="Arial"/>
              </a:rPr>
              <a:t>I hope and I believe that this Template will your Time.</a:t>
            </a:r>
            <a:endParaRPr lang="en-US" altLang="ko-KR" sz="1200">
              <a:solidFill>
                <a:schemeClr val="bg1"/>
              </a:solidFill>
              <a:cs typeface="Arial"/>
            </a:endParaRPr>
          </a:p>
        </p:txBody>
      </p:sp>
      <p:grpSp>
        <p:nvGrpSpPr>
          <p:cNvPr id="16" name="Group 15"/>
          <p:cNvGrpSpPr/>
          <p:nvPr/>
        </p:nvGrpSpPr>
        <p:grpSpPr>
          <a:xfrm rot="0">
            <a:off x="6305942" y="5098571"/>
            <a:ext cx="5419664" cy="777510"/>
            <a:chOff x="6102442" y="1483456"/>
            <a:chExt cx="5419664" cy="777510"/>
          </a:xfrm>
        </p:grpSpPr>
        <p:sp>
          <p:nvSpPr>
            <p:cNvPr id="17" name="TextBox 16"/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lvl="0">
                <a:defRPr/>
              </a:pPr>
              <a:r>
                <a:rPr lang="en-US" altLang="ko-KR" sz="2700" b="1">
                  <a:solidFill>
                    <a:schemeClr val="bg1"/>
                  </a:solidFill>
                  <a:cs typeface="Arial"/>
                </a:rPr>
                <a:t>Contents</a:t>
              </a:r>
              <a:endParaRPr lang="ko-KR" altLang="en-US" sz="27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4400" b="1">
                  <a:solidFill>
                    <a:schemeClr val="bg1"/>
                  </a:solidFill>
                  <a:cs typeface="Arial"/>
                </a:rPr>
                <a:t>04</a:t>
              </a:r>
              <a:endParaRPr lang="ko-KR" altLang="en-US" sz="4400" b="1">
                <a:solidFill>
                  <a:schemeClr val="bg1"/>
                </a:solidFill>
                <a:cs typeface="Arial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420242" y="392430"/>
            <a:ext cx="4989896" cy="91059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ko-KR" altLang="en-US" sz="5400">
                <a:solidFill>
                  <a:schemeClr val="bg1"/>
                </a:solidFill>
                <a:latin typeface="+mj-lt"/>
                <a:ea typeface="+mn-ea"/>
                <a:cs typeface="Arial"/>
              </a:rPr>
              <a:t>목차</a:t>
            </a:r>
            <a:endParaRPr lang="ko-KR" altLang="en-US" sz="5400">
              <a:solidFill>
                <a:schemeClr val="bg1"/>
              </a:solidFill>
              <a:latin typeface="+mj-lt"/>
              <a:ea typeface="+mn-ea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795722" y="3030855"/>
            <a:ext cx="5396278" cy="8248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en-US" altLang="ko-KR" sz="4800" b="1">
                <a:solidFill>
                  <a:schemeClr val="bg1"/>
                </a:solidFill>
                <a:latin typeface="HY나무M"/>
                <a:ea typeface="HY나무M"/>
              </a:rPr>
              <a:t>DNN, CNN</a:t>
            </a:r>
            <a:r>
              <a:rPr lang="ko-KR" altLang="en-US" sz="4800" b="1">
                <a:solidFill>
                  <a:schemeClr val="bg1"/>
                </a:solidFill>
                <a:latin typeface="HY나무M"/>
                <a:ea typeface="HY나무M"/>
              </a:rPr>
              <a:t>의 개념</a:t>
            </a:r>
            <a:endParaRPr lang="ko-KR" altLang="en-US" sz="48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14904" y="3792855"/>
            <a:ext cx="4777096" cy="6629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en-US" altLang="ko-KR" sz="1867">
                <a:solidFill>
                  <a:schemeClr val="bg1"/>
                </a:solidFill>
                <a:latin typeface="Baloo"/>
                <a:ea typeface="Baloo"/>
              </a:rPr>
              <a:t>deep neural network</a:t>
            </a:r>
            <a:endParaRPr lang="en-US" altLang="ko-KR" sz="1867">
              <a:solidFill>
                <a:schemeClr val="bg1"/>
              </a:solidFill>
              <a:latin typeface="Baloo"/>
              <a:ea typeface="Baloo"/>
            </a:endParaRPr>
          </a:p>
          <a:p>
            <a:pPr lvl="0">
              <a:defRPr/>
            </a:pPr>
            <a:r>
              <a:rPr lang="en-US" altLang="ko-KR" sz="1867">
                <a:solidFill>
                  <a:schemeClr val="bg1"/>
                </a:solidFill>
                <a:latin typeface="Baloo"/>
                <a:ea typeface="Baloo"/>
              </a:rPr>
              <a:t>convolution neural network</a:t>
            </a:r>
            <a:endParaRPr lang="en-US" altLang="ko-KR" sz="1867">
              <a:solidFill>
                <a:schemeClr val="bg1"/>
              </a:solidFill>
              <a:latin typeface="Baloo"/>
              <a:ea typeface="Balo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71599" y="1335405"/>
            <a:ext cx="3568440" cy="8248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en-US" altLang="ko-KR" sz="4800" b="1">
                <a:latin typeface="HY나무M"/>
                <a:ea typeface="HY나무M"/>
              </a:rPr>
              <a:t>DNN</a:t>
            </a:r>
            <a:endParaRPr lang="en-US" altLang="ko-KR" sz="4800" b="1">
              <a:latin typeface="HY나무M"/>
              <a:ea typeface="HY나무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33496" y="2249805"/>
            <a:ext cx="5235315" cy="118681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3"/>
                </a:solidFill>
                <a:latin typeface="HY울릉도M"/>
                <a:ea typeface="HY울릉도M"/>
              </a:rPr>
              <a:t>컴퓨터 스스로 분류 레이블을 만들고</a:t>
            </a:r>
            <a:r>
              <a:rPr lang="en-US" altLang="ko-KR" sz="2400">
                <a:solidFill>
                  <a:schemeClr val="accent3"/>
                </a:solidFill>
                <a:latin typeface="HY울릉도M"/>
                <a:ea typeface="HY울릉도M"/>
              </a:rPr>
              <a:t>,</a:t>
            </a:r>
            <a:r>
              <a:rPr lang="ko-KR" altLang="en-US" sz="2400">
                <a:solidFill>
                  <a:schemeClr val="accent3"/>
                </a:solidFill>
                <a:latin typeface="HY울릉도M"/>
                <a:ea typeface="HY울릉도M"/>
              </a:rPr>
              <a:t> 공간 왜곡</a:t>
            </a:r>
            <a:r>
              <a:rPr lang="en-US" altLang="ko-KR" sz="2400">
                <a:solidFill>
                  <a:schemeClr val="accent3"/>
                </a:solidFill>
                <a:latin typeface="HY울릉도M"/>
                <a:ea typeface="HY울릉도M"/>
              </a:rPr>
              <a:t>,</a:t>
            </a:r>
            <a:r>
              <a:rPr lang="ko-KR" altLang="en-US" sz="2400">
                <a:solidFill>
                  <a:schemeClr val="accent3"/>
                </a:solidFill>
                <a:latin typeface="HY울릉도M"/>
                <a:ea typeface="HY울릉도M"/>
              </a:rPr>
              <a:t> 데이터 구분과정을 반복</a:t>
            </a:r>
            <a:r>
              <a:rPr lang="en-US" altLang="ko-KR" sz="2400">
                <a:solidFill>
                  <a:schemeClr val="accent3"/>
                </a:solidFill>
                <a:latin typeface="HY울릉도M"/>
                <a:ea typeface="HY울릉도M"/>
              </a:rPr>
              <a:t>-&gt;</a:t>
            </a:r>
            <a:r>
              <a:rPr lang="ko-KR" altLang="en-US" sz="2400">
                <a:solidFill>
                  <a:schemeClr val="accent3"/>
                </a:solidFill>
                <a:latin typeface="HY울릉도M"/>
                <a:ea typeface="HY울릉도M"/>
              </a:rPr>
              <a:t> 최적의 구분선 도출</a:t>
            </a:r>
            <a:endParaRPr lang="ko-KR" altLang="en-US" sz="2400">
              <a:solidFill>
                <a:schemeClr val="accent3"/>
              </a:solidFill>
              <a:latin typeface="HY울릉도M"/>
              <a:ea typeface="HY울릉도M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71598" y="4085626"/>
            <a:ext cx="3734509" cy="1732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울릉도M"/>
                <a:ea typeface="HY울릉도M"/>
              </a:rPr>
              <a:t>① Input layer : 다수의 입력 데이터를 받는 입력층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울릉도M"/>
                <a:ea typeface="HY울릉도M"/>
              </a:rPr>
              <a:t>② Hidden layer : 입력층과 출력층 사이에 존재하는 은닉층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울릉도M"/>
                <a:ea typeface="HY울릉도M"/>
              </a:rPr>
              <a:t>③ Output layer : 데이터의 출력을 담당하는 출력층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latin typeface="HY울릉도M"/>
              <a:ea typeface="HY울릉도M"/>
            </a:endParaRPr>
          </a:p>
        </p:txBody>
      </p:sp>
      <p:sp>
        <p:nvSpPr>
          <p:cNvPr id="3" name="Picture Placeholder 2"/>
          <p:cNvSpPr>
            <a:spLocks noGrp="1" noTextEdit="1"/>
          </p:cNvSpPr>
          <p:nvPr>
            <p:ph type="pic" sz="quarter" idx="41"/>
          </p:nvPr>
        </p:nvSpPr>
        <p:spPr/>
        <p:txBody>
          <a:bodyPr anchor="ctr"/>
          <a:lstStyle/>
          <a:p>
            <a:pPr algn="ctr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305676" y="1184671"/>
            <a:ext cx="3886200" cy="196334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3"/>
          <a:srcRect l="59610" t="26270" r="4890" b="45290"/>
          <a:stretch>
            <a:fillRect/>
          </a:stretch>
        </p:blipFill>
        <p:spPr>
          <a:xfrm>
            <a:off x="6248400" y="3821275"/>
            <a:ext cx="4645370" cy="2093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71599" y="1335405"/>
            <a:ext cx="3568440" cy="8248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en-US" altLang="ko-KR" sz="4800" b="1">
                <a:latin typeface="MV Boli"/>
                <a:ea typeface="HY나무M"/>
              </a:rPr>
              <a:t>DNN</a:t>
            </a:r>
            <a:endParaRPr lang="en-US" altLang="ko-KR" sz="4800" b="1">
              <a:latin typeface="MV Boli"/>
              <a:ea typeface="HY나무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8670" y="2068830"/>
            <a:ext cx="5235315" cy="399669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accent3"/>
                </a:solidFill>
                <a:latin typeface="HY울릉도M"/>
                <a:ea typeface="HY울릉도M"/>
              </a:rPr>
              <a:t>- DNN</a:t>
            </a:r>
            <a:r>
              <a:rPr lang="en-US" altLang="ko-KR">
                <a:solidFill>
                  <a:schemeClr val="accent3"/>
                </a:solidFill>
                <a:latin typeface="HY울릉도M"/>
                <a:ea typeface="HY울릉도M"/>
              </a:rPr>
              <a:t>=</a:t>
            </a:r>
            <a:r>
              <a:rPr lang="ko-KR" altLang="en-US">
                <a:solidFill>
                  <a:schemeClr val="accent3"/>
                </a:solidFill>
                <a:latin typeface="HY울릉도M"/>
                <a:ea typeface="HY울릉도M"/>
              </a:rPr>
              <a:t> 이미지를 </a:t>
            </a:r>
            <a:r>
              <a:rPr lang="ko-KR" altLang="en-US" b="1">
                <a:solidFill>
                  <a:schemeClr val="accent3"/>
                </a:solidFill>
                <a:latin typeface="HY울릉도M"/>
                <a:ea typeface="HY울릉도M"/>
              </a:rPr>
              <a:t>1차원</a:t>
            </a:r>
            <a:r>
              <a:rPr lang="ko-KR" altLang="en-US">
                <a:solidFill>
                  <a:schemeClr val="accent3"/>
                </a:solidFill>
                <a:latin typeface="HY울릉도M"/>
                <a:ea typeface="HY울릉도M"/>
              </a:rPr>
              <a:t>으로 바꿔서 학습</a:t>
            </a: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r>
              <a:rPr lang="ko-KR" altLang="en-US">
                <a:solidFill>
                  <a:schemeClr val="accent3"/>
                </a:solidFill>
                <a:latin typeface="HY울릉도M"/>
                <a:ea typeface="HY울릉도M"/>
              </a:rPr>
              <a:t>- 특정 픽셀들간의 연관 관계가 제거되면서 이미지의 특성이 사라짐</a:t>
            </a: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r>
              <a:rPr lang="ko-KR" altLang="en-US">
                <a:solidFill>
                  <a:schemeClr val="accent3"/>
                </a:solidFill>
                <a:latin typeface="HY울릉도M"/>
                <a:ea typeface="HY울릉도M"/>
              </a:rPr>
              <a:t>-데이터가 큰 손실을 입으며, 특징 추출 및 학습이 비효율적이고 정확도를 올리는데 한계가 있음</a:t>
            </a: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r>
              <a:rPr lang="ko-KR" altLang="en-US" sz="2000">
                <a:solidFill>
                  <a:schemeClr val="accent3"/>
                </a:solidFill>
                <a:latin typeface="HY울릉도M"/>
                <a:ea typeface="HY울릉도M"/>
              </a:rPr>
              <a:t>- 이를 해결하기 위해 등장한 신경망이 CNN!</a:t>
            </a:r>
            <a:endParaRPr lang="ko-KR" altLang="en-US" sz="2000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  <a:p>
            <a:pPr lvl="0">
              <a:defRPr/>
            </a:pPr>
            <a:endParaRPr lang="ko-KR" altLang="en-US">
              <a:solidFill>
                <a:schemeClr val="accent3"/>
              </a:solidFill>
              <a:latin typeface="HY울릉도M"/>
              <a:ea typeface="HY울릉도M"/>
            </a:endParaRPr>
          </a:p>
        </p:txBody>
      </p:sp>
      <p:sp>
        <p:nvSpPr>
          <p:cNvPr id="3" name="Picture Placeholder 2"/>
          <p:cNvSpPr>
            <a:spLocks noGrp="1" noTextEdit="1"/>
          </p:cNvSpPr>
          <p:nvPr>
            <p:ph type="pic" sz="quarter" idx="41"/>
          </p:nvPr>
        </p:nvSpPr>
        <p:spPr/>
        <p:txBody>
          <a:bodyPr anchor="ctr"/>
          <a:lstStyle/>
          <a:p>
            <a:pPr algn="ctr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524750" y="1016000"/>
            <a:ext cx="3048000" cy="2413000"/>
          </a:xfrm>
          <a:prstGeom prst="rect">
            <a:avLst/>
          </a:prstGeom>
        </p:spPr>
      </p:pic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48476" y="4784611"/>
            <a:ext cx="3914773" cy="139813"/>
          </a:xfrm>
          <a:prstGeom prst="rect">
            <a:avLst/>
          </a:prstGeom>
        </p:spPr>
      </p:pic>
      <p:sp>
        <p:nvSpPr>
          <p:cNvPr id="20" name=""/>
          <p:cNvSpPr/>
          <p:nvPr/>
        </p:nvSpPr>
        <p:spPr>
          <a:xfrm rot="6401953">
            <a:off x="8548687" y="3619500"/>
            <a:ext cx="723900" cy="809625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 noTextEdit="1"/>
          </p:cNvSpPr>
          <p:nvPr>
            <p:ph type="pic" idx="13"/>
          </p:nvPr>
        </p:nvSpPr>
        <p:spPr/>
        <p:txBody>
          <a:bodyPr anchor="ctr"/>
          <a:lstStyle/>
          <a:p>
            <a:pPr algn="ctr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altLang="ko-KR">
                <a:latin typeface="MV Boli"/>
              </a:rPr>
              <a:t>CNN</a:t>
            </a:r>
            <a:endParaRPr lang="en-US" altLang="ko-KR">
              <a:latin typeface="MV Boli"/>
            </a:endParaRPr>
          </a:p>
        </p:txBody>
      </p:sp>
      <p:sp>
        <p:nvSpPr>
          <p:cNvPr id="43" name="Freeform: Shape 42"/>
          <p:cNvSpPr/>
          <p:nvPr/>
        </p:nvSpPr>
        <p:spPr>
          <a:xfrm>
            <a:off x="760118" y="2456863"/>
            <a:ext cx="460177" cy="361950"/>
          </a:xfrm>
          <a:custGeom>
            <a:avLst/>
            <a:gdLst/>
            <a:rect l="l" t="t" r="r" b="b"/>
            <a:pathLst>
              <a:path w="460177" h="361950">
                <a:moveTo>
                  <a:pt x="427435" y="0"/>
                </a:moveTo>
                <a:lnTo>
                  <a:pt x="460177" y="69056"/>
                </a:lnTo>
                <a:cubicBezTo>
                  <a:pt x="426839" y="80168"/>
                  <a:pt x="402928" y="95647"/>
                  <a:pt x="388442" y="115490"/>
                </a:cubicBezTo>
                <a:cubicBezTo>
                  <a:pt x="373956" y="135334"/>
                  <a:pt x="366316" y="161726"/>
                  <a:pt x="365522" y="194667"/>
                </a:cubicBezTo>
                <a:lnTo>
                  <a:pt x="446485" y="194667"/>
                </a:lnTo>
                <a:lnTo>
                  <a:pt x="446485" y="361950"/>
                </a:lnTo>
                <a:lnTo>
                  <a:pt x="279202" y="361950"/>
                </a:lnTo>
                <a:lnTo>
                  <a:pt x="279202" y="242292"/>
                </a:lnTo>
                <a:cubicBezTo>
                  <a:pt x="279202" y="193476"/>
                  <a:pt x="283468" y="155178"/>
                  <a:pt x="292001" y="127397"/>
                </a:cubicBezTo>
                <a:cubicBezTo>
                  <a:pt x="300534" y="99615"/>
                  <a:pt x="316409" y="74612"/>
                  <a:pt x="339626" y="52387"/>
                </a:cubicBezTo>
                <a:cubicBezTo>
                  <a:pt x="362843" y="30162"/>
                  <a:pt x="392113" y="12700"/>
                  <a:pt x="427435" y="0"/>
                </a:cubicBezTo>
                <a:close/>
                <a:moveTo>
                  <a:pt x="148233" y="0"/>
                </a:moveTo>
                <a:lnTo>
                  <a:pt x="180975" y="69056"/>
                </a:lnTo>
                <a:cubicBezTo>
                  <a:pt x="147638" y="80168"/>
                  <a:pt x="123726" y="95647"/>
                  <a:pt x="109240" y="115490"/>
                </a:cubicBezTo>
                <a:cubicBezTo>
                  <a:pt x="94754" y="135334"/>
                  <a:pt x="87114" y="161726"/>
                  <a:pt x="86321" y="194667"/>
                </a:cubicBezTo>
                <a:lnTo>
                  <a:pt x="167283" y="194667"/>
                </a:lnTo>
                <a:lnTo>
                  <a:pt x="167283" y="361950"/>
                </a:lnTo>
                <a:lnTo>
                  <a:pt x="0" y="361950"/>
                </a:lnTo>
                <a:lnTo>
                  <a:pt x="0" y="242292"/>
                </a:lnTo>
                <a:cubicBezTo>
                  <a:pt x="0" y="193873"/>
                  <a:pt x="4267" y="155674"/>
                  <a:pt x="12800" y="127694"/>
                </a:cubicBezTo>
                <a:cubicBezTo>
                  <a:pt x="21332" y="99714"/>
                  <a:pt x="37108" y="74612"/>
                  <a:pt x="60127" y="52387"/>
                </a:cubicBezTo>
                <a:cubicBezTo>
                  <a:pt x="83146" y="30162"/>
                  <a:pt x="112514" y="12700"/>
                  <a:pt x="1482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Freeform: Shape 44"/>
          <p:cNvSpPr/>
          <p:nvPr/>
        </p:nvSpPr>
        <p:spPr>
          <a:xfrm>
            <a:off x="6473818" y="3960077"/>
            <a:ext cx="460177" cy="361950"/>
          </a:xfrm>
          <a:custGeom>
            <a:avLst/>
            <a:gdLst/>
            <a:rect l="l" t="t" r="r" b="b"/>
            <a:pathLst>
              <a:path w="460177" h="361950">
                <a:moveTo>
                  <a:pt x="292894" y="0"/>
                </a:moveTo>
                <a:lnTo>
                  <a:pt x="460177" y="0"/>
                </a:lnTo>
                <a:lnTo>
                  <a:pt x="460177" y="119657"/>
                </a:lnTo>
                <a:cubicBezTo>
                  <a:pt x="460177" y="168076"/>
                  <a:pt x="455911" y="206275"/>
                  <a:pt x="447378" y="234255"/>
                </a:cubicBezTo>
                <a:cubicBezTo>
                  <a:pt x="438845" y="262235"/>
                  <a:pt x="423069" y="287337"/>
                  <a:pt x="400050" y="309562"/>
                </a:cubicBezTo>
                <a:cubicBezTo>
                  <a:pt x="377032" y="331787"/>
                  <a:pt x="347663" y="349250"/>
                  <a:pt x="311944" y="361950"/>
                </a:cubicBezTo>
                <a:lnTo>
                  <a:pt x="279202" y="292893"/>
                </a:lnTo>
                <a:cubicBezTo>
                  <a:pt x="312539" y="281781"/>
                  <a:pt x="336451" y="266303"/>
                  <a:pt x="350937" y="246459"/>
                </a:cubicBezTo>
                <a:cubicBezTo>
                  <a:pt x="365423" y="226615"/>
                  <a:pt x="373063" y="200223"/>
                  <a:pt x="373857" y="167282"/>
                </a:cubicBezTo>
                <a:lnTo>
                  <a:pt x="292894" y="167282"/>
                </a:lnTo>
                <a:close/>
                <a:moveTo>
                  <a:pt x="13693" y="0"/>
                </a:moveTo>
                <a:lnTo>
                  <a:pt x="180975" y="0"/>
                </a:lnTo>
                <a:lnTo>
                  <a:pt x="180975" y="119657"/>
                </a:lnTo>
                <a:cubicBezTo>
                  <a:pt x="180975" y="168473"/>
                  <a:pt x="176709" y="206772"/>
                  <a:pt x="168176" y="234553"/>
                </a:cubicBezTo>
                <a:cubicBezTo>
                  <a:pt x="159643" y="262334"/>
                  <a:pt x="143768" y="287337"/>
                  <a:pt x="120551" y="309562"/>
                </a:cubicBezTo>
                <a:cubicBezTo>
                  <a:pt x="97334" y="331787"/>
                  <a:pt x="68064" y="349250"/>
                  <a:pt x="32743" y="361950"/>
                </a:cubicBezTo>
                <a:lnTo>
                  <a:pt x="0" y="292893"/>
                </a:lnTo>
                <a:cubicBezTo>
                  <a:pt x="33338" y="281781"/>
                  <a:pt x="57250" y="266303"/>
                  <a:pt x="71736" y="246459"/>
                </a:cubicBezTo>
                <a:cubicBezTo>
                  <a:pt x="86222" y="226615"/>
                  <a:pt x="93861" y="200223"/>
                  <a:pt x="94655" y="167282"/>
                </a:cubicBezTo>
                <a:lnTo>
                  <a:pt x="13693" y="1672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 rot="0">
            <a:off x="796485" y="5201323"/>
            <a:ext cx="1987663" cy="1826222"/>
            <a:chOff x="2551701" y="4283313"/>
            <a:chExt cx="2357006" cy="1826222"/>
          </a:xfrm>
        </p:grpSpPr>
        <p:sp>
          <p:nvSpPr>
            <p:cNvPr id="59" name="TextBox 58"/>
            <p:cNvSpPr txBox="1"/>
            <p:nvPr/>
          </p:nvSpPr>
          <p:spPr>
            <a:xfrm>
              <a:off x="2551705" y="4560313"/>
              <a:ext cx="2357003" cy="15492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나무M"/>
                  <a:ea typeface="HY나무M"/>
                </a:rPr>
                <a:t>데이터의 특징을 추출하는 과정으로 데이터에 각 성분의 인접 성분들을 조사해 특징을 파악하고 파악한 특징을 한장으로 도출시키는 과정이다.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551701" y="4283313"/>
              <a:ext cx="2336967" cy="264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 b="1">
                  <a:solidFill>
                    <a:schemeClr val="accent2"/>
                  </a:solidFill>
                  <a:cs typeface="Arial"/>
                </a:rPr>
                <a:t>Convolution</a:t>
              </a:r>
              <a:endParaRPr lang="en-US" altLang="ko-KR" sz="1200" b="1">
                <a:solidFill>
                  <a:schemeClr val="accent2"/>
                </a:solidFill>
                <a:cs typeface="Arial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 rot="0">
            <a:off x="3454508" y="5191799"/>
            <a:ext cx="2477862" cy="1854795"/>
            <a:chOff x="2358601" y="4273789"/>
            <a:chExt cx="2392138" cy="1854795"/>
          </a:xfrm>
        </p:grpSpPr>
        <p:sp>
          <p:nvSpPr>
            <p:cNvPr id="62" name="TextBox 61"/>
            <p:cNvSpPr txBox="1"/>
            <p:nvPr/>
          </p:nvSpPr>
          <p:spPr>
            <a:xfrm>
              <a:off x="2358601" y="4571743"/>
              <a:ext cx="2357002" cy="15568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나무M"/>
                  <a:ea typeface="HY나무M"/>
                </a:rPr>
                <a:t>Convolution 과정을 거친 레이어의 사이즈를 줄여주는 과정. 단순히 데이터의 사이즈를 줄여주고, 노이즈를 상쇄시키고 미세한 부분에서 일관적인 특징을 제공.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413773" y="4273789"/>
              <a:ext cx="2336966" cy="2641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 b="1">
                  <a:solidFill>
                    <a:srgbClr val="90c221"/>
                  </a:solidFill>
                  <a:cs typeface="Arial"/>
                </a:rPr>
                <a:t>Pooling</a:t>
              </a:r>
              <a:endParaRPr lang="en-US" altLang="ko-KR" sz="1200" b="1">
                <a:solidFill>
                  <a:srgbClr val="90c221"/>
                </a:solidFill>
                <a:cs typeface="Arial"/>
              </a:endParaRPr>
            </a:p>
          </p:txBody>
        </p:sp>
      </p:grpSp>
      <p:sp>
        <p:nvSpPr>
          <p:cNvPr id="67" name="Oval 66"/>
          <p:cNvSpPr/>
          <p:nvPr/>
        </p:nvSpPr>
        <p:spPr>
          <a:xfrm>
            <a:off x="4331240" y="4436342"/>
            <a:ext cx="634244" cy="63424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1" name="Oval 70"/>
          <p:cNvSpPr/>
          <p:nvPr/>
        </p:nvSpPr>
        <p:spPr>
          <a:xfrm>
            <a:off x="1473197" y="4443342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6" name="Rectangle 16"/>
          <p:cNvSpPr/>
          <p:nvPr/>
        </p:nvSpPr>
        <p:spPr>
          <a:xfrm rot="2700000">
            <a:off x="4526219" y="4530040"/>
            <a:ext cx="265920" cy="476745"/>
          </a:xfrm>
          <a:custGeom>
            <a:avLst/>
            <a:gd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7" name="Rectangle 9"/>
          <p:cNvSpPr/>
          <p:nvPr/>
        </p:nvSpPr>
        <p:spPr>
          <a:xfrm>
            <a:off x="1623619" y="4583055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8" name="TextBox 77"/>
          <p:cNvSpPr txBox="1"/>
          <p:nvPr/>
        </p:nvSpPr>
        <p:spPr>
          <a:xfrm>
            <a:off x="2603612" y="1388296"/>
            <a:ext cx="6984776" cy="638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데이터의 특징을 추출하여 특징들의 패턴을 파악하는 구조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algn="ctr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algn="ctr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</p:txBody>
      </p:sp>
      <p:pic>
        <p:nvPicPr>
          <p:cNvPr id="9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92450" y="2411015"/>
            <a:ext cx="10407100" cy="2035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 noTextEdit="1"/>
          </p:cNvSpPr>
          <p:nvPr>
            <p:ph type="pic" idx="13"/>
          </p:nvPr>
        </p:nvSpPr>
        <p:spPr/>
        <p:txBody>
          <a:bodyPr anchor="ctr"/>
          <a:lstStyle/>
          <a:p>
            <a:pPr algn="ctr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altLang="ko-KR">
                <a:latin typeface="MV Boli"/>
              </a:rPr>
              <a:t>CNN</a:t>
            </a:r>
            <a:endParaRPr lang="en-US" altLang="ko-KR">
              <a:latin typeface="MV Boli"/>
            </a:endParaRPr>
          </a:p>
        </p:txBody>
      </p:sp>
      <p:grpSp>
        <p:nvGrpSpPr>
          <p:cNvPr id="58" name="Group 57"/>
          <p:cNvGrpSpPr/>
          <p:nvPr/>
        </p:nvGrpSpPr>
        <p:grpSpPr>
          <a:xfrm rot="0">
            <a:off x="796485" y="5201323"/>
            <a:ext cx="1987663" cy="1826222"/>
            <a:chOff x="2551701" y="4283313"/>
            <a:chExt cx="2357006" cy="1826222"/>
          </a:xfrm>
        </p:grpSpPr>
        <p:sp>
          <p:nvSpPr>
            <p:cNvPr id="59" name="TextBox 58"/>
            <p:cNvSpPr txBox="1"/>
            <p:nvPr/>
          </p:nvSpPr>
          <p:spPr>
            <a:xfrm>
              <a:off x="2551705" y="4560313"/>
              <a:ext cx="2357003" cy="15492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나무M"/>
                  <a:ea typeface="HY나무M"/>
                </a:rPr>
                <a:t>데이터의 특징을 추출하는 과정으로 데이터에 각 성분의 인접 성분들을 조사해 특징을 파악하고 파악한 특징을 한장으로 도출시키는 과정이다.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551701" y="4283313"/>
              <a:ext cx="2336967" cy="264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 b="1">
                  <a:solidFill>
                    <a:schemeClr val="accent2"/>
                  </a:solidFill>
                  <a:cs typeface="Arial"/>
                </a:rPr>
                <a:t>Convolution</a:t>
              </a:r>
              <a:endParaRPr lang="en-US" altLang="ko-KR" sz="1200" b="1">
                <a:solidFill>
                  <a:schemeClr val="accent2"/>
                </a:solidFill>
                <a:cs typeface="Arial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 rot="0">
            <a:off x="3454508" y="5191799"/>
            <a:ext cx="2477862" cy="1854795"/>
            <a:chOff x="2358601" y="4273789"/>
            <a:chExt cx="2392138" cy="1854795"/>
          </a:xfrm>
        </p:grpSpPr>
        <p:sp>
          <p:nvSpPr>
            <p:cNvPr id="62" name="TextBox 61"/>
            <p:cNvSpPr txBox="1"/>
            <p:nvPr/>
          </p:nvSpPr>
          <p:spPr>
            <a:xfrm>
              <a:off x="2358601" y="4571743"/>
              <a:ext cx="2357002" cy="15568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나무M"/>
                  <a:ea typeface="HY나무M"/>
                </a:rPr>
                <a:t>Convolution 과정을 거친 레이어의 사이즈를 줄여주는 과정. 단순히 데이터의 사이즈를 줄여주고, 노이즈를 상쇄시키고 미세한 부분에서 일관적인 특징을 제공.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HY나무M"/>
                <a:ea typeface="HY나무M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413773" y="4273789"/>
              <a:ext cx="2336966" cy="2641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 b="1">
                  <a:solidFill>
                    <a:srgbClr val="90c221"/>
                  </a:solidFill>
                  <a:cs typeface="Arial"/>
                </a:rPr>
                <a:t>Pooling</a:t>
              </a:r>
              <a:endParaRPr lang="en-US" altLang="ko-KR" sz="1200" b="1">
                <a:solidFill>
                  <a:srgbClr val="90c221"/>
                </a:solidFill>
                <a:cs typeface="Arial"/>
              </a:endParaRPr>
            </a:p>
          </p:txBody>
        </p:sp>
      </p:grpSp>
      <p:sp>
        <p:nvSpPr>
          <p:cNvPr id="67" name="Oval 66"/>
          <p:cNvSpPr/>
          <p:nvPr/>
        </p:nvSpPr>
        <p:spPr>
          <a:xfrm>
            <a:off x="4331240" y="4436342"/>
            <a:ext cx="634244" cy="63424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1" name="Oval 70"/>
          <p:cNvSpPr/>
          <p:nvPr/>
        </p:nvSpPr>
        <p:spPr>
          <a:xfrm>
            <a:off x="1473197" y="4443342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6" name="Rectangle 16"/>
          <p:cNvSpPr/>
          <p:nvPr/>
        </p:nvSpPr>
        <p:spPr>
          <a:xfrm rot="2700000">
            <a:off x="4526219" y="4530040"/>
            <a:ext cx="265920" cy="476745"/>
          </a:xfrm>
          <a:custGeom>
            <a:avLst/>
            <a:gd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7" name="Rectangle 9"/>
          <p:cNvSpPr/>
          <p:nvPr/>
        </p:nvSpPr>
        <p:spPr>
          <a:xfrm>
            <a:off x="1623619" y="4583055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8" name="TextBox 77"/>
          <p:cNvSpPr txBox="1"/>
          <p:nvPr/>
        </p:nvSpPr>
        <p:spPr>
          <a:xfrm>
            <a:off x="2603612" y="1388296"/>
            <a:ext cx="6984776" cy="638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데이터의 특징을 추출하여 특징들의 패턴을 파악하는 구조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algn="ctr">
              <a:defRPr/>
            </a:pP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algn="ctr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]</a:t>
            </a:r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</p:txBody>
      </p:sp>
      <p:pic>
        <p:nvPicPr>
          <p:cNvPr id="9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47925" y="2452687"/>
            <a:ext cx="6905625" cy="1952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165694" y="4187947"/>
            <a:ext cx="2190800" cy="1552873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latin typeface="HY나무M"/>
              <a:ea typeface="HY나무M"/>
            </a:endParaRPr>
          </a:p>
        </p:txBody>
      </p:sp>
      <p:sp>
        <p:nvSpPr>
          <p:cNvPr id="4" name="Chevron 3"/>
          <p:cNvSpPr/>
          <p:nvPr/>
        </p:nvSpPr>
        <p:spPr>
          <a:xfrm>
            <a:off x="916429" y="4926224"/>
            <a:ext cx="2125261" cy="425144"/>
          </a:xfrm>
          <a:prstGeom prst="chevron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solidFill>
                <a:schemeClr val="tx1"/>
              </a:solidFill>
              <a:latin typeface="HY나무M"/>
              <a:ea typeface="HY나무M"/>
            </a:endParaRPr>
          </a:p>
        </p:txBody>
      </p:sp>
      <p:sp>
        <p:nvSpPr>
          <p:cNvPr id="5" name="Chevron 4"/>
          <p:cNvSpPr/>
          <p:nvPr/>
        </p:nvSpPr>
        <p:spPr>
          <a:xfrm>
            <a:off x="2985483" y="4498774"/>
            <a:ext cx="2125261" cy="425144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solidFill>
                <a:schemeClr val="tx1"/>
              </a:solidFill>
              <a:latin typeface="HY나무M"/>
              <a:ea typeface="HY나무M"/>
            </a:endParaRPr>
          </a:p>
        </p:txBody>
      </p:sp>
      <p:sp>
        <p:nvSpPr>
          <p:cNvPr id="6" name="Chevron 5"/>
          <p:cNvSpPr/>
          <p:nvPr/>
        </p:nvSpPr>
        <p:spPr>
          <a:xfrm>
            <a:off x="5054537" y="4071325"/>
            <a:ext cx="2125261" cy="425144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solidFill>
                <a:schemeClr val="tx1"/>
              </a:solidFill>
              <a:latin typeface="HY나무M"/>
              <a:ea typeface="HY나무M"/>
            </a:endParaRPr>
          </a:p>
        </p:txBody>
      </p:sp>
      <p:sp>
        <p:nvSpPr>
          <p:cNvPr id="7" name="Chevron 6"/>
          <p:cNvSpPr/>
          <p:nvPr/>
        </p:nvSpPr>
        <p:spPr>
          <a:xfrm>
            <a:off x="7123591" y="3643876"/>
            <a:ext cx="2125261" cy="425144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solidFill>
                <a:schemeClr val="tx1"/>
              </a:solidFill>
              <a:latin typeface="HY나무M"/>
              <a:ea typeface="HY나무M"/>
            </a:endParaRPr>
          </a:p>
        </p:txBody>
      </p:sp>
      <p:sp>
        <p:nvSpPr>
          <p:cNvPr id="8" name="Chevron 7"/>
          <p:cNvSpPr/>
          <p:nvPr/>
        </p:nvSpPr>
        <p:spPr>
          <a:xfrm>
            <a:off x="9192647" y="3216427"/>
            <a:ext cx="2125261" cy="425144"/>
          </a:xfrm>
          <a:prstGeom prst="chevron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solidFill>
                <a:schemeClr val="tx1"/>
              </a:solidFill>
              <a:latin typeface="HY나무M"/>
              <a:ea typeface="HY나무M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96640" y="4630691"/>
            <a:ext cx="2153310" cy="1342204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latin typeface="HY나무M"/>
              <a:ea typeface="HY나무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27587" y="5072656"/>
            <a:ext cx="2153311" cy="113190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latin typeface="HY나무M"/>
              <a:ea typeface="HY나무M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85483" y="5468615"/>
            <a:ext cx="2125261" cy="94349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>
              <a:latin typeface="HY나무M"/>
              <a:ea typeface="HY나무M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29986" y="5879746"/>
            <a:ext cx="2139202" cy="747869"/>
          </a:xfrm>
          <a:prstGeom prst="rect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/>
          </a:p>
        </p:txBody>
      </p:sp>
      <p:sp>
        <p:nvSpPr>
          <p:cNvPr id="13" name="TextBox 12"/>
          <p:cNvSpPr txBox="1"/>
          <p:nvPr/>
        </p:nvSpPr>
        <p:spPr>
          <a:xfrm>
            <a:off x="1436238" y="5006582"/>
            <a:ext cx="1043308" cy="296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chemeClr val="bg1"/>
                </a:solidFill>
                <a:latin typeface="HY나무M"/>
                <a:ea typeface="HY나무M"/>
              </a:rPr>
              <a:t>Input</a:t>
            </a:r>
            <a:endParaRPr lang="en-US" altLang="ko-KR" sz="14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24342" y="4560082"/>
            <a:ext cx="1043308" cy="295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chemeClr val="bg1"/>
                </a:solidFill>
                <a:latin typeface="HY나무M"/>
                <a:ea typeface="HY나무M"/>
              </a:rPr>
              <a:t>Conv</a:t>
            </a:r>
            <a:endParaRPr lang="en-US" altLang="ko-KR" sz="14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74346" y="4161207"/>
            <a:ext cx="1043308" cy="294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chemeClr val="bg1"/>
                </a:solidFill>
                <a:latin typeface="HY나무M"/>
                <a:ea typeface="HY나무M"/>
              </a:rPr>
              <a:t>Pooling</a:t>
            </a:r>
            <a:endParaRPr lang="en-US" altLang="ko-KR" sz="14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43400" y="3743283"/>
            <a:ext cx="1043310" cy="29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chemeClr val="bg1"/>
                </a:solidFill>
                <a:latin typeface="HY나무M"/>
                <a:ea typeface="HY나무M"/>
              </a:rPr>
              <a:t>Conv</a:t>
            </a:r>
            <a:endParaRPr lang="en-US" altLang="ko-KR" sz="14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712458" y="3173345"/>
            <a:ext cx="1395733" cy="511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chemeClr val="bg1"/>
                </a:solidFill>
                <a:latin typeface="HY나무M"/>
                <a:ea typeface="HY나무M"/>
              </a:rPr>
              <a:t>Fully connected</a:t>
            </a:r>
            <a:endParaRPr lang="en-US" altLang="ko-KR" sz="1400" b="1">
              <a:solidFill>
                <a:schemeClr val="bg1"/>
              </a:solidFill>
              <a:latin typeface="HY나무M"/>
              <a:ea typeface="HY나무M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30343" y="5949575"/>
            <a:ext cx="1781647" cy="60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숫자 </a:t>
            </a:r>
            <a:r>
              <a:rPr lang="en-US" altLang="ko-KR" sz="17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2</a:t>
            </a:r>
            <a:r>
              <a:rPr lang="ko-KR" altLang="en-US" sz="17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사진 </a:t>
            </a:r>
            <a:r>
              <a:rPr lang="en-US" altLang="ko-KR" sz="17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input</a:t>
            </a:r>
            <a:endParaRPr lang="en-US" altLang="ko-KR" sz="17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66893" y="5525508"/>
            <a:ext cx="1781647" cy="94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총 </a:t>
            </a: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6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개의 사진을 컨볼루션으로 계산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-&gt;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서로 다른 </a:t>
            </a:r>
            <a:endParaRPr lang="en-US" altLang="ko-KR" sz="14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6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개 패턴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32018" y="5244320"/>
            <a:ext cx="1781647" cy="1049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1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특성 맵의 크기를 줄여줌</a:t>
            </a:r>
            <a:endParaRPr lang="ko-KR" altLang="en-US" sz="21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97143" y="4820254"/>
            <a:ext cx="1781647" cy="1178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17</a:t>
            </a:r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개의 필터로 </a:t>
            </a:r>
            <a:endParaRPr lang="ko-KR" altLang="en-US" sz="24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맥스풀링</a:t>
            </a:r>
            <a:endParaRPr lang="ko-KR" altLang="en-US" sz="24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362266" y="4396190"/>
            <a:ext cx="1781647" cy="12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특성 맵의 출력을 </a:t>
            </a:r>
            <a:endParaRPr lang="ko-KR" altLang="en-US" sz="15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ko-KR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쭉 이어 붙여</a:t>
            </a:r>
            <a:endParaRPr lang="ko-KR" altLang="en-US" sz="15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ko-KR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완전연결 신경망으로 </a:t>
            </a:r>
            <a:endParaRPr lang="ko-KR" altLang="en-US" sz="15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  <a:p>
            <a:pPr algn="ctr">
              <a:defRPr/>
            </a:pPr>
            <a:r>
              <a:rPr lang="ko-KR" altLang="en-US" sz="1500">
                <a:solidFill>
                  <a:schemeClr val="tx1">
                    <a:lumMod val="65000"/>
                    <a:lumOff val="35000"/>
                  </a:schemeClr>
                </a:solidFill>
                <a:latin typeface="HY나무M"/>
                <a:ea typeface="HY나무M"/>
              </a:rPr>
              <a:t>최종클래스를 만듬</a:t>
            </a:r>
            <a:endParaRPr lang="en-US" altLang="ko-KR" sz="1500">
              <a:solidFill>
                <a:schemeClr val="tx1">
                  <a:lumMod val="65000"/>
                  <a:lumOff val="35000"/>
                </a:schemeClr>
              </a:solidFill>
              <a:latin typeface="HY나무M"/>
              <a:ea typeface="HY나무M"/>
            </a:endParaRPr>
          </a:p>
        </p:txBody>
      </p:sp>
      <p:sp>
        <p:nvSpPr>
          <p:cNvPr id="23" name="Rectangle 5"/>
          <p:cNvSpPr/>
          <p:nvPr/>
        </p:nvSpPr>
        <p:spPr>
          <a:xfrm rot="19334430">
            <a:off x="9315252" y="5481574"/>
            <a:ext cx="1405417" cy="1056773"/>
          </a:xfrm>
          <a:custGeom>
            <a:avLst/>
            <a:gdLst/>
            <a:rect l="l" t="t" r="r" b="b"/>
            <a:pathLst>
              <a:path w="4039355" h="4675800">
                <a:moveTo>
                  <a:pt x="4034497" y="0"/>
                </a:moveTo>
                <a:lnTo>
                  <a:pt x="4039355" y="1157334"/>
                </a:lnTo>
                <a:lnTo>
                  <a:pt x="4036521" y="1158088"/>
                </a:lnTo>
                <a:lnTo>
                  <a:pt x="4036521" y="4184468"/>
                </a:lnTo>
                <a:lnTo>
                  <a:pt x="2880543" y="4184469"/>
                </a:lnTo>
                <a:lnTo>
                  <a:pt x="2880543" y="2372299"/>
                </a:lnTo>
                <a:lnTo>
                  <a:pt x="1096372" y="4675800"/>
                </a:lnTo>
                <a:lnTo>
                  <a:pt x="242442" y="4014390"/>
                </a:lnTo>
                <a:lnTo>
                  <a:pt x="2044770" y="1687448"/>
                </a:lnTo>
                <a:lnTo>
                  <a:pt x="296924" y="2151986"/>
                </a:lnTo>
                <a:lnTo>
                  <a:pt x="0" y="1034791"/>
                </a:lnTo>
                <a:lnTo>
                  <a:pt x="2097708" y="477269"/>
                </a:lnTo>
                <a:lnTo>
                  <a:pt x="2101111" y="490677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700"/>
          </a:p>
        </p:txBody>
      </p:sp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rcRect l="13360" t="25000" r="43130" b="28470"/>
          <a:stretch>
            <a:fillRect/>
          </a:stretch>
        </p:blipFill>
        <p:spPr>
          <a:xfrm>
            <a:off x="1133473" y="238128"/>
            <a:ext cx="9372601" cy="2886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rcRect l="12420" t="30000" r="36480" b="23020"/>
          <a:stretch>
            <a:fillRect/>
          </a:stretch>
        </p:blipFill>
        <p:spPr>
          <a:xfrm>
            <a:off x="761999" y="1624012"/>
            <a:ext cx="7016063" cy="3629025"/>
          </a:xfrm>
          <a:prstGeom prst="rect">
            <a:avLst/>
          </a:prstGeom>
        </p:spPr>
      </p:pic>
      <p:sp>
        <p:nvSpPr>
          <p:cNvPr id="13" name="Text Placeholder 1"/>
          <p:cNvSpPr>
            <a:spLocks noGrp="1"/>
          </p:cNvSpPr>
          <p:nvPr/>
        </p:nvSpPr>
        <p:spPr>
          <a:xfrm>
            <a:off x="4200205" y="3066876"/>
            <a:ext cx="11573197" cy="724247"/>
          </a:xfrm>
          <a:prstGeom prst="rect">
            <a:avLst/>
          </a:prstGeom>
        </p:spPr>
        <p:txBody>
          <a:bodyPr anchor="ctr"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  <a:solidFill>
                  <a:schemeClr val="lt1"/>
                </a:solidFill>
                <a:latin typeface="MV Boli"/>
              </a:rPr>
              <a:t>CNN</a:t>
            </a:r>
            <a:endParaRPr xmlns:mc="http://schemas.openxmlformats.org/markup-compatibility/2006" xmlns:hp="http://schemas.haansoft.com/office/presentation/8.0" kumimoji="0" lang="en-US" altLang="ko-KR" sz="5400" b="0" i="0" u="none" strike="noStrike" kern="1200" cap="none" spc="0" normalizeH="0" baseline="0" mc:Ignorable="hp" hp:hslEmbossed="0">
              <a:solidFill>
                <a:schemeClr val="lt1"/>
              </a:solidFill>
              <a:latin typeface="MV Bol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607</ep:Words>
  <ep:PresentationFormat>Widescreen</ep:PresentationFormat>
  <ep:Paragraphs>127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3</vt:i4>
      </vt:variant>
      <vt:variant>
        <vt:lpstr>슬라이드 제목</vt:lpstr>
      </vt:variant>
      <vt:variant>
        <vt:i4>17</vt:i4>
      </vt:variant>
    </vt:vector>
  </ep:HeadingPairs>
  <ep:TitlesOfParts>
    <vt:vector size="20" baseType="lpstr">
      <vt:lpstr>Cover and End Slide Master</vt:lpstr>
      <vt:lpstr>Contents Slide Master</vt:lpstr>
      <vt:lpstr>Section Break Slide Master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2019-01-14T06:35:35.000</dcterms:created>
  <dc:creator>Allppt.com</dc:creator>
  <cp:lastModifiedBy>NAVY</cp:lastModifiedBy>
  <dcterms:modified xsi:type="dcterms:W3CDTF">2021-12-12T16:35:42.667</dcterms:modified>
  <cp:revision>135</cp:revision>
  <dc:title>PowerPoint Presentation</dc:title>
  <cp:version/>
</cp:coreProperties>
</file>

<file path=docProps/thumbnail.jpeg>
</file>